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69" r:id="rId3"/>
    <p:sldId id="330" r:id="rId4"/>
    <p:sldId id="270" r:id="rId5"/>
    <p:sldId id="459" r:id="rId6"/>
    <p:sldId id="461" r:id="rId7"/>
    <p:sldId id="463" r:id="rId8"/>
    <p:sldId id="458" r:id="rId9"/>
    <p:sldId id="464" r:id="rId10"/>
    <p:sldId id="288" r:id="rId11"/>
    <p:sldId id="465" r:id="rId12"/>
    <p:sldId id="466" r:id="rId13"/>
    <p:sldId id="467" r:id="rId14"/>
    <p:sldId id="468" r:id="rId15"/>
    <p:sldId id="469" r:id="rId16"/>
    <p:sldId id="470" r:id="rId17"/>
    <p:sldId id="364" r:id="rId18"/>
    <p:sldId id="365" r:id="rId19"/>
    <p:sldId id="457" r:id="rId20"/>
    <p:sldId id="368" r:id="rId21"/>
    <p:sldId id="402" r:id="rId22"/>
    <p:sldId id="292" r:id="rId23"/>
    <p:sldId id="31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92"/>
    <p:restoredTop sz="50000"/>
  </p:normalViewPr>
  <p:slideViewPr>
    <p:cSldViewPr snapToGrid="0" snapToObjects="1">
      <p:cViewPr varScale="1">
        <p:scale>
          <a:sx n="60" d="100"/>
          <a:sy n="60" d="100"/>
        </p:scale>
        <p:origin x="1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7/1/16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ativescript.org/layouts" TargetMode="External"/><Relationship Id="rId4" Type="http://schemas.openxmlformats.org/officeDocument/2006/relationships/hyperlink" Target="http://docs.nativescript.org/ui-views#butt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40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NativeScriptBootstrap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vs. bootstrap()</a:t>
            </a: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Angular 2 web app, you call the bootstrap() function in the "angular2/angular2" module to initialize your components. </a:t>
            </a: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apps you need to call 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nativeScriptBootstrap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which is a lightweight wrapper of bootstrap() that does some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-specific initialization.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UI components in the template</a:t>
            </a: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Angular 2 web app your “Hello World” button example would probably be rendered as &lt;div&gt;&lt;button&gt;Hello World&lt;/button&gt;&lt;/div&gt;. </a:t>
            </a:r>
          </a:p>
          <a:p>
            <a:pPr lvl="1"/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apps you need to use XML widgets that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able to render in native mobile apps. </a:t>
            </a:r>
          </a:p>
          <a:p>
            <a:pPr lvl="1"/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example uses a &lt;stack-layout&gt; element, which is the simplest of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NativeScript’s layouts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places a single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&lt;button&gt; element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within it. </a:t>
            </a: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03409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What’s the incentive to use Angular in your </a:t>
            </a:r>
            <a:r>
              <a:rPr lang="en-US" dirty="0" err="1" smtClean="0"/>
              <a:t>NativeScript</a:t>
            </a:r>
            <a:r>
              <a:rPr lang="en-US" dirty="0" smtClean="0"/>
              <a:t> app?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8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NativeScript</a:t>
            </a:r>
            <a:r>
              <a:rPr lang="en-US" dirty="0" smtClean="0"/>
              <a:t> app with Angular love - that's</a:t>
            </a:r>
            <a:r>
              <a:rPr lang="en-US" baseline="0" dirty="0" smtClean="0"/>
              <a:t> going to have code reuse to the web.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Leverage angular components to wrap up your {N} and Browser modules, and then use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to build your mobile apps, and browser technologies to build your web apps.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are able to share about 60-80% of your app code, especially on the server tier, to build for both web and native mobile using a core technology, Angular 2 +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 is an Android,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and Web app that are both written in Angular 2 and share significant elements of their codebase.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23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We’re spreading the good news about {N} + NG!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85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seeing a lot of success in this area!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big question. When will Angular 2 be released</a:t>
            </a:r>
            <a:r>
              <a:rPr lang="en-US" baseline="0" dirty="0" smtClean="0"/>
              <a:t> as a final candidate? Moving fast</a:t>
            </a:r>
            <a:r>
              <a:rPr lang="is-IS" baseline="0" dirty="0" smtClean="0"/>
              <a:t>…</a:t>
            </a:r>
            <a:r>
              <a:rPr lang="en-US" baseline="0" dirty="0" smtClean="0"/>
              <a:t>RC4 came out yesterday!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9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Visit our showcase on </a:t>
            </a:r>
            <a:r>
              <a:rPr lang="en-US" dirty="0" err="1" smtClean="0"/>
              <a:t>NativeScript.org</a:t>
            </a:r>
            <a:r>
              <a:rPr lang="en-US" dirty="0" smtClean="0"/>
              <a:t> to check out a</a:t>
            </a:r>
            <a:r>
              <a:rPr lang="en-US" baseline="0" dirty="0" smtClean="0"/>
              <a:t> growing list of amazing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baseline="0" dirty="0" smtClean="0"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sz="1600" dirty="0" smtClean="0"/>
          </a:p>
          <a:p>
            <a:pPr>
              <a:spcBef>
                <a:spcPts val="0"/>
              </a:spcBef>
              <a:buNone/>
            </a:pPr>
            <a:r>
              <a:rPr lang="en" sz="1600" dirty="0" smtClean="0"/>
              <a:t>For </a:t>
            </a:r>
            <a:r>
              <a:rPr lang="en" sz="1600" dirty="0"/>
              <a:t>the past </a:t>
            </a:r>
            <a:r>
              <a:rPr lang="en-US" sz="1600" dirty="0" smtClean="0"/>
              <a:t>several</a:t>
            </a:r>
            <a:r>
              <a:rPr lang="en" sz="1600" dirty="0" smtClean="0"/>
              <a:t> </a:t>
            </a:r>
            <a:r>
              <a:rPr lang="en" sz="1600" dirty="0"/>
              <a:t>months we’ve been working directly with the Angular </a:t>
            </a:r>
            <a:r>
              <a:rPr lang="en" sz="1600" dirty="0" smtClean="0"/>
              <a:t>team to </a:t>
            </a:r>
            <a:r>
              <a:rPr lang="en" sz="1600" dirty="0"/>
              <a:t>bring Angular 2 and NativeScript together</a:t>
            </a:r>
            <a:r>
              <a:rPr lang="en" sz="1600" dirty="0" smtClean="0"/>
              <a:t>…</a:t>
            </a:r>
          </a:p>
          <a:p>
            <a:pPr>
              <a:spcBef>
                <a:spcPts val="0"/>
              </a:spcBef>
              <a:buNone/>
            </a:pPr>
            <a:endParaRPr lang="en" sz="16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We are doing this </a:t>
            </a:r>
            <a:r>
              <a:rPr lang="en-US" sz="1600" baseline="0" dirty="0" smtClean="0"/>
              <a:t>to provide the same experience of building mobile apps as it is for web apps.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 smtClean="0"/>
              <a:t>And thus allowing Angular 2 developers to reuse their skills.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 smtClean="0"/>
              <a:t>It’s all about skills reuse and code reuse.</a:t>
            </a:r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4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announced our collaboration with Google at</a:t>
            </a:r>
            <a:r>
              <a:rPr lang="en-US" baseline="0" dirty="0" smtClean="0"/>
              <a:t> our</a:t>
            </a:r>
            <a:r>
              <a:rPr lang="en-US" dirty="0" smtClean="0"/>
              <a:t> 2015 </a:t>
            </a:r>
            <a:r>
              <a:rPr lang="en-US" dirty="0" err="1" smtClean="0"/>
              <a:t>Telerik</a:t>
            </a:r>
            <a:r>
              <a:rPr lang="en-US" dirty="0" smtClean="0"/>
              <a:t> Next conference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So, regularly</a:t>
            </a:r>
            <a:r>
              <a:rPr lang="en-US" baseline="0" dirty="0" smtClean="0"/>
              <a:t> since May 9 also in 2015, </a:t>
            </a:r>
            <a:r>
              <a:rPr lang="en" dirty="0" smtClean="0"/>
              <a:t>:</a:t>
            </a:r>
          </a:p>
          <a:p>
            <a:pPr>
              <a:spcBef>
                <a:spcPts val="0"/>
              </a:spcBef>
              <a:buNone/>
            </a:pPr>
            <a:r>
              <a:rPr lang="en" baseline="0" dirty="0" smtClean="0"/>
              <a:t>A</a:t>
            </a:r>
            <a:r>
              <a:rPr lang="en-US" baseline="0" dirty="0" smtClean="0"/>
              <a:t> </a:t>
            </a:r>
            <a:r>
              <a:rPr lang="en" dirty="0" smtClean="0"/>
              <a:t>lead developer </a:t>
            </a:r>
            <a:r>
              <a:rPr lang="en" dirty="0"/>
              <a:t>from the Angular Team [picture of Tobias Bosch] </a:t>
            </a:r>
            <a:endParaRPr lang="en" dirty="0" smtClean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and </a:t>
            </a:r>
            <a:r>
              <a:rPr lang="en" dirty="0"/>
              <a:t>Telerik Team [picture of Hristo Deshev] </a:t>
            </a:r>
            <a:endParaRPr lang="en" dirty="0" smtClean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met using Google </a:t>
            </a:r>
            <a:r>
              <a:rPr lang="en" dirty="0"/>
              <a:t>Hangouts to </a:t>
            </a:r>
            <a:r>
              <a:rPr lang="en" dirty="0" smtClean="0"/>
              <a:t>plan</a:t>
            </a:r>
            <a:r>
              <a:rPr lang="en-US" dirty="0" smtClean="0"/>
              <a:t> how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NativeScript‘s</a:t>
            </a:r>
            <a:r>
              <a:rPr lang="en-US" baseline="0" dirty="0" smtClean="0"/>
              <a:t> integration with Angular 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67022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Fast forward, a year later </a:t>
            </a:r>
            <a:r>
              <a:rPr lang="is-IS" dirty="0" smtClean="0"/>
              <a:t>… </a:t>
            </a:r>
            <a:r>
              <a:rPr lang="en-US" dirty="0" smtClean="0"/>
              <a:t>At </a:t>
            </a:r>
            <a:r>
              <a:rPr lang="en-US" dirty="0" err="1" smtClean="0"/>
              <a:t>ngConf</a:t>
            </a:r>
            <a:r>
              <a:rPr lang="en-US" dirty="0" smtClean="0"/>
              <a:t> in May 2016 we laid down the gauntlet</a:t>
            </a:r>
            <a:r>
              <a:rPr lang="en-US" baseline="0" dirty="0" smtClean="0"/>
              <a:t> and revealed our deep relationship with Google as well as a flagship app built by our partners at </a:t>
            </a:r>
            <a:r>
              <a:rPr lang="en-US" baseline="0" dirty="0" err="1" smtClean="0"/>
              <a:t>Rangle.io</a:t>
            </a:r>
            <a:r>
              <a:rPr lang="en-US" baseline="0" dirty="0" smtClean="0"/>
              <a:t> who built the Kiva app in NNG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28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 apps can’t use browser tech like span etc. to build an interface, you must build</a:t>
            </a:r>
            <a:r>
              <a:rPr lang="en-US" baseline="0" dirty="0" smtClean="0"/>
              <a:t> using N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components</a:t>
            </a:r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933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code will open a native dialog when a native button is tapped</a:t>
            </a:r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021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no text boxe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684834" y="853201"/>
            <a:ext cx="10934399" cy="3815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116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22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15939" y="2771814"/>
            <a:ext cx="3507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{demo}</a:t>
            </a:r>
            <a:endParaRPr lang="en-US" sz="80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 smtClean="0"/>
              <a:t>Click to edit </a:t>
            </a:r>
            <a:r>
              <a:rPr lang="en-US" smtClean="0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code description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make</a:t>
            </a:r>
          </a:p>
          <a:p>
            <a:pPr lvl="0"/>
            <a:r>
              <a:rPr lang="en-US" dirty="0" smtClean="0"/>
              <a:t>big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  <p:sldLayoutId id="2147483668" r:id="rId11"/>
    <p:sldLayoutId id="214748367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3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5" Type="http://schemas.openxmlformats.org/officeDocument/2006/relationships/image" Target="../media/image40.tiff"/><Relationship Id="rId6" Type="http://schemas.openxmlformats.org/officeDocument/2006/relationships/image" Target="../media/image41.png"/><Relationship Id="rId7" Type="http://schemas.microsoft.com/office/2007/relationships/hdphoto" Target="../media/hdphoto2.wdp"/><Relationship Id="rId8" Type="http://schemas.openxmlformats.org/officeDocument/2006/relationships/image" Target="../media/image42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432021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err="1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r>
              <a:rPr lang="en-US" sz="6600" b="1" dirty="0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 + Angular 2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53" y="4470449"/>
            <a:ext cx="49744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venir Roman" charset="0"/>
                <a:ea typeface="Avenir Roman" charset="0"/>
                <a:cs typeface="Avenir Roman" charset="0"/>
              </a:rPr>
              <a:t>Jen </a:t>
            </a:r>
            <a:r>
              <a:rPr lang="en-US" sz="4800" b="1" dirty="0" err="1" smtClean="0">
                <a:latin typeface="Avenir Roman" charset="0"/>
                <a:ea typeface="Avenir Roman" charset="0"/>
                <a:cs typeface="Avenir Roman" charset="0"/>
              </a:rPr>
              <a:t>Looper</a:t>
            </a:r>
            <a:endParaRPr lang="en-US" sz="4800" b="1" dirty="0" smtClean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n-US" sz="4000" b="1" dirty="0" smtClean="0">
                <a:latin typeface="Avenir Roman" charset="0"/>
                <a:ea typeface="Avenir Roman" charset="0"/>
                <a:cs typeface="Avenir Roman" charset="0"/>
              </a:rPr>
              <a:t>Developer Advocate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0221" y="6111940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jenlooper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ngConf</a:t>
            </a:r>
            <a:endParaRPr lang="en" dirty="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42" y="1451221"/>
            <a:ext cx="2815532" cy="370773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3837645" y="1209525"/>
            <a:ext cx="6346799" cy="4587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b="1" dirty="0"/>
              <a:t>Fast facts:</a:t>
            </a:r>
          </a:p>
          <a:p>
            <a:pPr marL="609585" indent="-304792">
              <a:lnSpc>
                <a:spcPct val="115000"/>
              </a:lnSpc>
              <a:buChar char="●"/>
            </a:pPr>
            <a:r>
              <a:rPr lang="en" sz="2400" dirty="0"/>
              <a:t>May 4th to 6th in Salt Lake City</a:t>
            </a:r>
          </a:p>
          <a:p>
            <a:pPr marL="609585" indent="-304792">
              <a:lnSpc>
                <a:spcPct val="115000"/>
              </a:lnSpc>
              <a:buChar char="●"/>
            </a:pPr>
            <a:r>
              <a:rPr lang="en-US" sz="2400" dirty="0"/>
              <a:t>Largest </a:t>
            </a:r>
            <a:r>
              <a:rPr lang="en" sz="2400" dirty="0"/>
              <a:t>Angular developer event in US (~1300 developers</a:t>
            </a:r>
            <a:r>
              <a:rPr lang="en-US" sz="2400" dirty="0"/>
              <a:t>)</a:t>
            </a:r>
            <a:endParaRPr lang="e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837" y="3218027"/>
            <a:ext cx="3153859" cy="1655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1602" y="5010644"/>
            <a:ext cx="2720127" cy="855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685" y="5281466"/>
            <a:ext cx="2338759" cy="7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305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17091" y="597196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 cap="none" dirty="0"/>
              <a:t>Why </a:t>
            </a:r>
            <a:r>
              <a:rPr lang="en" cap="none" dirty="0" err="1"/>
              <a:t>NativeScript</a:t>
            </a:r>
            <a:r>
              <a:rPr lang="en-US" cap="none" dirty="0"/>
              <a:t> + Angular 2</a:t>
            </a:r>
            <a:r>
              <a:rPr lang="en" cap="none" dirty="0"/>
              <a:t>?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sz="quarter" idx="14"/>
          </p:nvPr>
        </p:nvSpPr>
        <p:spPr>
          <a:xfrm>
            <a:off x="417091" y="1775839"/>
            <a:ext cx="11002009" cy="4594893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186262" indent="355591">
              <a:lnSpc>
                <a:spcPct val="90000"/>
              </a:lnSpc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3333" dirty="0"/>
              <a:t>Angular 1 = a technology that relies on browser tech to manipulate the DOM. </a:t>
            </a:r>
          </a:p>
          <a:p>
            <a:pPr marL="186262" indent="355591">
              <a:lnSpc>
                <a:spcPct val="90000"/>
              </a:lnSpc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3333" dirty="0" err="1"/>
              <a:t>NativeScript</a:t>
            </a:r>
            <a:r>
              <a:rPr lang="en-US" sz="3333" dirty="0"/>
              <a:t> has no DOM to manipulate</a:t>
            </a:r>
          </a:p>
          <a:p>
            <a:pPr marL="186262" indent="355591">
              <a:lnSpc>
                <a:spcPct val="90000"/>
              </a:lnSpc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3333" dirty="0"/>
              <a:t>Angular 2 decoupled the Angular framework from the DOM </a:t>
            </a:r>
          </a:p>
          <a:p>
            <a:pPr marL="186262" indent="355591">
              <a:lnSpc>
                <a:spcPct val="90000"/>
              </a:lnSpc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3333" dirty="0"/>
              <a:t>The door is open to new mobile-friendly tech to leverage this newly decoupled framework!!</a:t>
            </a:r>
          </a:p>
          <a:p>
            <a:pPr marL="186262" indent="355591">
              <a:lnSpc>
                <a:spcPct val="90000"/>
              </a:lnSpc>
              <a:buClr>
                <a:srgbClr val="3C59FD"/>
              </a:buClr>
              <a:buSzPct val="80000"/>
              <a:buFont typeface="Arial"/>
              <a:buChar char="•"/>
            </a:pPr>
            <a:endParaRPr lang="en" sz="3333" dirty="0"/>
          </a:p>
        </p:txBody>
      </p:sp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07546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cap="none" dirty="0"/>
              <a:t>A standard {N} app snippet</a:t>
            </a:r>
            <a:endParaRPr lang="en" cap="none" dirty="0"/>
          </a:p>
        </p:txBody>
      </p:sp>
      <p:sp>
        <p:nvSpPr>
          <p:cNvPr id="212" name="Shape 212"/>
          <p:cNvSpPr txBox="1">
            <a:spLocks noGrp="1"/>
          </p:cNvSpPr>
          <p:nvPr>
            <p:ph type="body" sz="quarter" idx="14"/>
          </p:nvPr>
        </p:nvSpPr>
        <p:spPr>
          <a:xfrm>
            <a:off x="373873" y="1416616"/>
            <a:ext cx="11002009" cy="4594893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2667" dirty="0"/>
              <a:t>&lt;!-- </a:t>
            </a:r>
            <a:r>
              <a:rPr lang="en-US" sz="2667" dirty="0" err="1"/>
              <a:t>main.xml</a:t>
            </a:r>
            <a:r>
              <a:rPr lang="en-US" sz="2667" dirty="0"/>
              <a:t> --&gt;</a:t>
            </a:r>
            <a:br>
              <a:rPr lang="en-US" sz="2667" dirty="0"/>
            </a:br>
            <a:r>
              <a:rPr lang="en-US" sz="2667" dirty="0"/>
              <a:t>&lt;page&gt;</a:t>
            </a:r>
          </a:p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2667" dirty="0"/>
              <a:t>  &lt;</a:t>
            </a:r>
            <a:r>
              <a:rPr lang="en-US" sz="2667" dirty="0" err="1"/>
              <a:t>StackLayout</a:t>
            </a:r>
            <a:r>
              <a:rPr lang="en-US" sz="2667" dirty="0"/>
              <a:t>&gt;</a:t>
            </a:r>
          </a:p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2667" dirty="0"/>
              <a:t>    &lt;Button text= "Hello World" tap= "</a:t>
            </a:r>
            <a:r>
              <a:rPr lang="en-US" sz="2667" dirty="0" err="1"/>
              <a:t>showAlert</a:t>
            </a:r>
            <a:r>
              <a:rPr lang="en-US" sz="2667" dirty="0"/>
              <a:t>" /&gt;</a:t>
            </a:r>
          </a:p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2667" dirty="0"/>
              <a:t>  &lt;/</a:t>
            </a:r>
            <a:r>
              <a:rPr lang="en-US" sz="2667" dirty="0" err="1"/>
              <a:t>StackLayout</a:t>
            </a:r>
            <a:r>
              <a:rPr lang="en-US" sz="2667" dirty="0"/>
              <a:t>&gt;</a:t>
            </a:r>
          </a:p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2667" dirty="0"/>
              <a:t>&lt;/page&gt;</a:t>
            </a:r>
            <a:br>
              <a:rPr lang="en-US" sz="2667" dirty="0"/>
            </a:br>
            <a:r>
              <a:rPr lang="en-US" sz="2667" dirty="0"/>
              <a:t/>
            </a:r>
            <a:br>
              <a:rPr lang="en-US" sz="2667" dirty="0"/>
            </a:br>
            <a:r>
              <a:rPr lang="en-US" sz="2667" dirty="0"/>
              <a:t>/* </a:t>
            </a:r>
            <a:r>
              <a:rPr lang="en-US" sz="2667" dirty="0" err="1"/>
              <a:t>main.js</a:t>
            </a:r>
            <a:r>
              <a:rPr lang="en-US" sz="2667" dirty="0"/>
              <a:t> */</a:t>
            </a:r>
            <a:br>
              <a:rPr lang="en-US" sz="2667" dirty="0"/>
            </a:br>
            <a:r>
              <a:rPr lang="en-US" sz="2667" dirty="0" err="1"/>
              <a:t>var</a:t>
            </a:r>
            <a:r>
              <a:rPr lang="en-US" sz="2667" dirty="0"/>
              <a:t> dialogs = require("</a:t>
            </a:r>
            <a:r>
              <a:rPr lang="en-US" sz="2667" dirty="0" err="1"/>
              <a:t>ui</a:t>
            </a:r>
            <a:r>
              <a:rPr lang="en-US" sz="2667" dirty="0"/>
              <a:t>/dialogs");</a:t>
            </a:r>
            <a:br>
              <a:rPr lang="en-US" sz="2667" dirty="0"/>
            </a:br>
            <a:r>
              <a:rPr lang="en-US" sz="2667" dirty="0" err="1"/>
              <a:t>exports.showAlert</a:t>
            </a:r>
            <a:r>
              <a:rPr lang="en-US" sz="2667" dirty="0"/>
              <a:t> = function() {</a:t>
            </a:r>
            <a:br>
              <a:rPr lang="en-US" sz="2667" dirty="0"/>
            </a:br>
            <a:r>
              <a:rPr lang="en-US" sz="2667" dirty="0"/>
              <a:t>    </a:t>
            </a:r>
            <a:r>
              <a:rPr lang="en-US" sz="2667" dirty="0" err="1"/>
              <a:t>dialogs.alert</a:t>
            </a:r>
            <a:r>
              <a:rPr lang="en-US" sz="2667" dirty="0"/>
              <a:t>({ message: "</a:t>
            </a:r>
            <a:r>
              <a:rPr lang="en-US" sz="2667" dirty="0" err="1"/>
              <a:t>NativeScript</a:t>
            </a:r>
            <a:r>
              <a:rPr lang="en-US" sz="2667" dirty="0"/>
              <a:t> rocks!" });</a:t>
            </a:r>
            <a:br>
              <a:rPr lang="en-US" sz="2667" dirty="0"/>
            </a:br>
            <a:r>
              <a:rPr lang="en-US" sz="2667" dirty="0"/>
              <a:t>};</a:t>
            </a:r>
            <a:endParaRPr lang="en" sz="2667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764" y="867976"/>
            <a:ext cx="1456802" cy="2859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94" y="867976"/>
            <a:ext cx="1403177" cy="28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03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130880" y="274663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cap="none" dirty="0"/>
              <a:t>Same functionality, {N} + ng2</a:t>
            </a:r>
            <a:endParaRPr lang="en" cap="none" dirty="0"/>
          </a:p>
        </p:txBody>
      </p:sp>
      <p:sp>
        <p:nvSpPr>
          <p:cNvPr id="212" name="Shape 212"/>
          <p:cNvSpPr txBox="1">
            <a:spLocks noGrp="1"/>
          </p:cNvSpPr>
          <p:nvPr>
            <p:ph type="body" sz="quarter" idx="14"/>
          </p:nvPr>
        </p:nvSpPr>
        <p:spPr>
          <a:xfrm>
            <a:off x="1130881" y="1023620"/>
            <a:ext cx="11002009" cy="5383172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1600" dirty="0"/>
              <a:t>// </a:t>
            </a:r>
            <a:r>
              <a:rPr lang="en-US" sz="1600" dirty="0" err="1"/>
              <a:t>main.ts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import {</a:t>
            </a:r>
            <a:r>
              <a:rPr lang="en-US" sz="1600" dirty="0" err="1"/>
              <a:t>nativeScriptBootstrap</a:t>
            </a:r>
            <a:r>
              <a:rPr lang="en-US" sz="1600" dirty="0"/>
              <a:t>} from "</a:t>
            </a:r>
            <a:r>
              <a:rPr lang="en-US" sz="1600" dirty="0" err="1"/>
              <a:t>nativescript</a:t>
            </a:r>
            <a:r>
              <a:rPr lang="en-US" sz="1600" dirty="0"/>
              <a:t>-angular/application";</a:t>
            </a:r>
            <a:br>
              <a:rPr lang="en-US" sz="1600" dirty="0"/>
            </a:br>
            <a:r>
              <a:rPr lang="en-US" sz="1600" dirty="0"/>
              <a:t>import {Component, View} from "angular2/angular2";</a:t>
            </a:r>
            <a:br>
              <a:rPr lang="en-US" sz="1600" dirty="0"/>
            </a:br>
            <a:r>
              <a:rPr lang="en-US" sz="1600" dirty="0"/>
              <a:t>import {dialogs} from "</a:t>
            </a:r>
            <a:r>
              <a:rPr lang="en-US" sz="1600" dirty="0" err="1"/>
              <a:t>ui</a:t>
            </a:r>
            <a:r>
              <a:rPr lang="en-US" sz="1600" dirty="0"/>
              <a:t>/dialogs";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@Component({})</a:t>
            </a:r>
            <a:br>
              <a:rPr lang="en-US" sz="1600" dirty="0"/>
            </a:br>
            <a:r>
              <a:rPr lang="en-US" sz="1600" dirty="0"/>
              <a:t>@View({</a:t>
            </a:r>
            <a:br>
              <a:rPr lang="en-US" sz="1600" dirty="0"/>
            </a:br>
            <a:r>
              <a:rPr lang="en-US" sz="1600" dirty="0"/>
              <a:t>    directives: [],</a:t>
            </a:r>
            <a:br>
              <a:rPr lang="en-US" sz="1600" dirty="0"/>
            </a:br>
            <a:r>
              <a:rPr lang="en-US" sz="1600" dirty="0"/>
              <a:t>    template: `</a:t>
            </a:r>
            <a:br>
              <a:rPr lang="en-US" sz="1600" dirty="0"/>
            </a:br>
            <a:r>
              <a:rPr lang="en-US" sz="1600" dirty="0"/>
              <a:t>        &lt;stack-layout&gt;</a:t>
            </a:r>
            <a:br>
              <a:rPr lang="en-US" sz="1600" dirty="0"/>
            </a:br>
            <a:r>
              <a:rPr lang="en-US" sz="1600" dirty="0"/>
              <a:t>            &lt;button</a:t>
            </a:r>
            <a:br>
              <a:rPr lang="en-US" sz="1600" dirty="0"/>
            </a:br>
            <a:r>
              <a:rPr lang="en-US" sz="1600" dirty="0"/>
              <a:t>              (tap)="</a:t>
            </a:r>
            <a:r>
              <a:rPr lang="en-US" sz="1600" dirty="0" err="1"/>
              <a:t>showAlert</a:t>
            </a:r>
            <a:r>
              <a:rPr lang="en-US" sz="1600" dirty="0"/>
              <a:t>()"</a:t>
            </a:r>
            <a:br>
              <a:rPr lang="en-US" sz="1600" dirty="0"/>
            </a:br>
            <a:r>
              <a:rPr lang="en-US" sz="1600" dirty="0"/>
              <a:t>              text="Hello World"&gt;&lt;/button&gt;</a:t>
            </a:r>
            <a:br>
              <a:rPr lang="en-US" sz="1600" dirty="0"/>
            </a:br>
            <a:r>
              <a:rPr lang="en-US" sz="1600" dirty="0"/>
              <a:t>        &lt;/stack-layout&gt;</a:t>
            </a:r>
            <a:br>
              <a:rPr lang="en-US" sz="1600" dirty="0"/>
            </a:br>
            <a:r>
              <a:rPr lang="en-US" sz="1600" dirty="0"/>
              <a:t>    `</a:t>
            </a:r>
            <a:br>
              <a:rPr lang="en-US" sz="1600" dirty="0"/>
            </a:br>
            <a:r>
              <a:rPr lang="en-US" sz="1600" dirty="0"/>
              <a:t>})</a:t>
            </a:r>
            <a:br>
              <a:rPr lang="en-US" sz="1600" dirty="0"/>
            </a:br>
            <a:r>
              <a:rPr lang="en-US" sz="1600" dirty="0"/>
              <a:t>class </a:t>
            </a:r>
            <a:r>
              <a:rPr lang="en-US" sz="1600" dirty="0" err="1"/>
              <a:t>HelloPage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showAlert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        </a:t>
            </a:r>
            <a:r>
              <a:rPr lang="en-US" sz="1600" dirty="0" err="1"/>
              <a:t>dialogs.alert</a:t>
            </a:r>
            <a:r>
              <a:rPr lang="en-US" sz="1600" dirty="0"/>
              <a:t>({ message: "</a:t>
            </a:r>
            <a:r>
              <a:rPr lang="en-US" sz="1600" dirty="0" err="1"/>
              <a:t>NativeScript</a:t>
            </a:r>
            <a:r>
              <a:rPr lang="en-US" sz="1600" dirty="0"/>
              <a:t> rocks!" });</a:t>
            </a:r>
            <a:br>
              <a:rPr lang="en-US" sz="1600" dirty="0"/>
            </a:br>
            <a:r>
              <a:rPr lang="en-US" sz="1600" dirty="0"/>
              <a:t>    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export function loaded() {</a:t>
            </a: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nativeScriptBootstrap</a:t>
            </a:r>
            <a:r>
              <a:rPr lang="en-US" sz="1600" dirty="0"/>
              <a:t>(</a:t>
            </a:r>
            <a:r>
              <a:rPr lang="en-US" sz="1600" dirty="0" err="1"/>
              <a:t>HelloPage</a:t>
            </a:r>
            <a:r>
              <a:rPr lang="en-US" sz="1600" dirty="0"/>
              <a:t>, []);</a:t>
            </a:r>
            <a:br>
              <a:rPr lang="en-US" sz="1600" dirty="0"/>
            </a:br>
            <a:r>
              <a:rPr lang="en-US" sz="1600" dirty="0"/>
              <a:t>}</a:t>
            </a:r>
            <a:endParaRPr lang="en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764" y="867976"/>
            <a:ext cx="1456802" cy="2859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94" y="867976"/>
            <a:ext cx="1403177" cy="28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368" y="365548"/>
            <a:ext cx="11338560" cy="548640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412588" y="1999488"/>
            <a:ext cx="2731924" cy="8928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venir Medium" charset="0"/>
              </a:rPr>
              <a:t>{N} Module</a:t>
            </a:r>
            <a:endParaRPr lang="en-US" sz="2400" dirty="0">
              <a:latin typeface="Avenir Medium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82217" y="3368646"/>
            <a:ext cx="1998407" cy="8928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Native</a:t>
            </a:r>
          </a:p>
          <a:p>
            <a:pPr algn="ctr"/>
            <a:r>
              <a:rPr lang="en-US" sz="2400" dirty="0" err="1">
                <a:latin typeface="Avenir Medium" charset="0"/>
              </a:rPr>
              <a:t>iOS</a:t>
            </a:r>
            <a:r>
              <a:rPr lang="en-US" sz="2400" dirty="0">
                <a:latin typeface="Avenir Medium" charset="0"/>
              </a:rPr>
              <a:t> call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98614" y="3368646"/>
            <a:ext cx="1998407" cy="8928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Native Android call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82217" y="4787873"/>
            <a:ext cx="1998407" cy="8928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Avenir Medium" charset="0"/>
              </a:rPr>
              <a:t>iOS</a:t>
            </a:r>
            <a:r>
              <a:rPr lang="en-US" sz="2400" dirty="0">
                <a:latin typeface="Avenir Medium" charset="0"/>
              </a:rPr>
              <a:t> App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6824" y="4787873"/>
            <a:ext cx="2131250" cy="8928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Android App</a:t>
            </a:r>
          </a:p>
        </p:txBody>
      </p:sp>
      <p:cxnSp>
        <p:nvCxnSpPr>
          <p:cNvPr id="13" name="Straight Arrow Connector 12"/>
          <p:cNvCxnSpPr>
            <a:endCxn id="6" idx="0"/>
          </p:cNvCxnSpPr>
          <p:nvPr/>
        </p:nvCxnSpPr>
        <p:spPr>
          <a:xfrm flipH="1">
            <a:off x="4281421" y="2892332"/>
            <a:ext cx="662576" cy="47631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0"/>
          </p:cNvCxnSpPr>
          <p:nvPr/>
        </p:nvCxnSpPr>
        <p:spPr>
          <a:xfrm>
            <a:off x="6132910" y="2892332"/>
            <a:ext cx="1264908" cy="47631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4281421" y="4261491"/>
            <a:ext cx="0" cy="526382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10" idx="0"/>
          </p:cNvCxnSpPr>
          <p:nvPr/>
        </p:nvCxnSpPr>
        <p:spPr>
          <a:xfrm>
            <a:off x="7397818" y="4261491"/>
            <a:ext cx="14631" cy="526382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328" y="265046"/>
            <a:ext cx="1133856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bigger picture ({N}+NG2)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359896" y="1193767"/>
            <a:ext cx="4250638" cy="10478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HTTP</a:t>
            </a:r>
          </a:p>
          <a:p>
            <a:pPr algn="ctr"/>
            <a:r>
              <a:rPr lang="en-US" sz="2400" dirty="0">
                <a:latin typeface="Avenir Medium" charset="0"/>
              </a:rPr>
              <a:t>&lt;Angular Component&gt;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64204" y="2487168"/>
            <a:ext cx="2872215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XMLHttpRequest</a:t>
            </a:r>
          </a:p>
          <a:p>
            <a:pPr algn="ctr"/>
            <a:r>
              <a:rPr lang="en-US" sz="2400" dirty="0">
                <a:latin typeface="Avenir Medium" charset="0"/>
              </a:rPr>
              <a:t>&lt;NS Module&gt;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33833" y="3856326"/>
            <a:ext cx="2101031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Native</a:t>
            </a:r>
          </a:p>
          <a:p>
            <a:pPr algn="ctr"/>
            <a:r>
              <a:rPr lang="en-US" sz="2400" dirty="0" err="1">
                <a:latin typeface="Avenir Medium" charset="0"/>
              </a:rPr>
              <a:t>iOS</a:t>
            </a:r>
            <a:r>
              <a:rPr lang="en-US" sz="2400" dirty="0">
                <a:latin typeface="Avenir Medium" charset="0"/>
              </a:rPr>
              <a:t> call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50230" y="3856326"/>
            <a:ext cx="2101031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Native Android call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233942" y="3856326"/>
            <a:ext cx="2851747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Ajax call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33833" y="5275553"/>
            <a:ext cx="2101031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Avenir Medium" charset="0"/>
              </a:rPr>
              <a:t>iOS</a:t>
            </a:r>
            <a:r>
              <a:rPr lang="en-US" sz="2400" dirty="0">
                <a:latin typeface="Avenir Medium" charset="0"/>
              </a:rPr>
              <a:t> App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798440" y="5275553"/>
            <a:ext cx="2240695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Android App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12321" y="5275553"/>
            <a:ext cx="2101031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Web App</a:t>
            </a:r>
          </a:p>
        </p:txBody>
      </p:sp>
      <p:cxnSp>
        <p:nvCxnSpPr>
          <p:cNvPr id="13" name="Straight Arrow Connector 12"/>
          <p:cNvCxnSpPr>
            <a:stCxn id="5" idx="2"/>
            <a:endCxn id="6" idx="0"/>
          </p:cNvCxnSpPr>
          <p:nvPr/>
        </p:nvCxnSpPr>
        <p:spPr>
          <a:xfrm flipH="1">
            <a:off x="2784349" y="3282477"/>
            <a:ext cx="1515963" cy="573849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7" idx="0"/>
          </p:cNvCxnSpPr>
          <p:nvPr/>
        </p:nvCxnSpPr>
        <p:spPr>
          <a:xfrm>
            <a:off x="4300312" y="3282477"/>
            <a:ext cx="1600434" cy="573849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2784349" y="4651635"/>
            <a:ext cx="0" cy="62391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10" idx="0"/>
          </p:cNvCxnSpPr>
          <p:nvPr/>
        </p:nvCxnSpPr>
        <p:spPr>
          <a:xfrm>
            <a:off x="5900746" y="4651635"/>
            <a:ext cx="18042" cy="62391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0"/>
          </p:cNvCxnSpPr>
          <p:nvPr/>
        </p:nvCxnSpPr>
        <p:spPr>
          <a:xfrm>
            <a:off x="8562836" y="4651635"/>
            <a:ext cx="1" cy="6239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7" idx="2"/>
            <a:endCxn id="8" idx="0"/>
          </p:cNvCxnSpPr>
          <p:nvPr/>
        </p:nvCxnSpPr>
        <p:spPr>
          <a:xfrm flipH="1">
            <a:off x="8659816" y="3282477"/>
            <a:ext cx="46965" cy="573849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2"/>
            <a:endCxn id="5" idx="0"/>
          </p:cNvCxnSpPr>
          <p:nvPr/>
        </p:nvCxnSpPr>
        <p:spPr>
          <a:xfrm flipH="1">
            <a:off x="4300312" y="2241595"/>
            <a:ext cx="2184903" cy="245573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7099129" y="2487168"/>
            <a:ext cx="3215303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XMLHttpRequest</a:t>
            </a:r>
          </a:p>
          <a:p>
            <a:pPr algn="ctr"/>
            <a:r>
              <a:rPr lang="en-US" sz="2400" dirty="0">
                <a:latin typeface="Avenir Medium" charset="0"/>
              </a:rPr>
              <a:t>&lt;Browser&gt;</a:t>
            </a:r>
          </a:p>
        </p:txBody>
      </p:sp>
      <p:cxnSp>
        <p:nvCxnSpPr>
          <p:cNvPr id="38" name="Straight Arrow Connector 37"/>
          <p:cNvCxnSpPr>
            <a:stCxn id="4" idx="2"/>
            <a:endCxn id="37" idx="0"/>
          </p:cNvCxnSpPr>
          <p:nvPr/>
        </p:nvCxnSpPr>
        <p:spPr>
          <a:xfrm>
            <a:off x="6485215" y="2241595"/>
            <a:ext cx="2221566" cy="245573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1" y="447260"/>
            <a:ext cx="3271664" cy="5608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66" y="159171"/>
            <a:ext cx="5816279" cy="5816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5137" y="286029"/>
            <a:ext cx="143847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Avenir Medium" charset="0"/>
                <a:ea typeface="Avenir Medium" charset="0"/>
                <a:cs typeface="Avenir Medium" charset="0"/>
              </a:rPr>
              <a:t>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30655" y="159171"/>
            <a:ext cx="73609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Avenir Medium" charset="0"/>
                <a:ea typeface="Avenir Medium" charset="0"/>
                <a:cs typeface="Avenir Medium" charset="0"/>
              </a:rPr>
              <a:t>iOS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87660" y="1657538"/>
            <a:ext cx="89633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Avenir Medium" charset="0"/>
                <a:ea typeface="Avenir Medium" charset="0"/>
                <a:cs typeface="Avenir Medium" charset="0"/>
              </a:rPr>
              <a:t>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16" y="2307778"/>
            <a:ext cx="7435425" cy="43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75" y="2602727"/>
            <a:ext cx="4980256" cy="33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96"/>
          <p:cNvCxnSpPr/>
          <p:nvPr/>
        </p:nvCxnSpPr>
        <p:spPr>
          <a:xfrm flipV="1">
            <a:off x="6597588" y="1789928"/>
            <a:ext cx="3792611" cy="1928552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dash"/>
            <a:round/>
            <a:headEnd type="none" w="lg" len="lg"/>
            <a:tailEnd type="oval" w="lg" len="lg"/>
          </a:ln>
        </p:spPr>
      </p:cxnSp>
      <p:cxnSp>
        <p:nvCxnSpPr>
          <p:cNvPr id="71" name="Shape 71"/>
          <p:cNvCxnSpPr/>
          <p:nvPr/>
        </p:nvCxnSpPr>
        <p:spPr>
          <a:xfrm rot="10800000">
            <a:off x="6570900" y="3622134"/>
            <a:ext cx="0" cy="13703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" name="Shape 96"/>
          <p:cNvCxnSpPr/>
          <p:nvPr/>
        </p:nvCxnSpPr>
        <p:spPr>
          <a:xfrm flipV="1">
            <a:off x="4102267" y="3714716"/>
            <a:ext cx="2488800" cy="703483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dash"/>
            <a:round/>
            <a:headEnd type="none" w="lg" len="lg"/>
            <a:tailEnd type="oval" w="lg" len="lg"/>
          </a:ln>
        </p:spPr>
      </p:cxnSp>
      <p:sp>
        <p:nvSpPr>
          <p:cNvPr id="69" name="Shape 6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000" smtClean="0"/>
              <a:t>Adoption </a:t>
            </a:r>
            <a:r>
              <a:rPr lang="en-US" sz="4000" dirty="0" smtClean="0"/>
              <a:t>Goals (2016)</a:t>
            </a:r>
            <a:endParaRPr lang="en" sz="4000"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4294967295"/>
          </p:nvPr>
        </p:nvSpPr>
        <p:spPr>
          <a:xfrm>
            <a:off x="641313" y="1450774"/>
            <a:ext cx="10363200" cy="892175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000" b="1" dirty="0" smtClean="0"/>
              <a:t>Goal </a:t>
            </a:r>
            <a:r>
              <a:rPr lang="en" sz="2000" b="1" dirty="0"/>
              <a:t>for 2016: Grow NativeScript adoption by </a:t>
            </a:r>
            <a:r>
              <a:rPr lang="en-US" sz="2000" b="1" dirty="0" smtClean="0">
                <a:solidFill>
                  <a:srgbClr val="00B050"/>
                </a:solidFill>
              </a:rPr>
              <a:t>15</a:t>
            </a:r>
            <a:r>
              <a:rPr lang="en" sz="2000" b="1" dirty="0" smtClean="0">
                <a:solidFill>
                  <a:srgbClr val="00B050"/>
                </a:solidFill>
              </a:rPr>
              <a:t>x</a:t>
            </a:r>
            <a:endParaRPr lang="en" sz="2000" b="1" dirty="0">
              <a:solidFill>
                <a:srgbClr val="00B050"/>
              </a:solidFill>
            </a:endParaRPr>
          </a:p>
        </p:txBody>
      </p:sp>
      <p:cxnSp>
        <p:nvCxnSpPr>
          <p:cNvPr id="72" name="Shape 72"/>
          <p:cNvCxnSpPr/>
          <p:nvPr/>
        </p:nvCxnSpPr>
        <p:spPr>
          <a:xfrm>
            <a:off x="978701" y="4969833"/>
            <a:ext cx="10095999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73" name="Shape 73"/>
          <p:cNvSpPr txBox="1"/>
          <p:nvPr/>
        </p:nvSpPr>
        <p:spPr>
          <a:xfrm>
            <a:off x="3925853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Jan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4533145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Feb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5140437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Mar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5747729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Apr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6355021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May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6962313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Jun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7569606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Jul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8176898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Aug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8784190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Sept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9391482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Oct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9998774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Nov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10606067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Dec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889391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Aug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1496683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Sept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2103975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Oct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2711267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Nov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3318559" y="5162983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Dec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2116283" y="4046499"/>
            <a:ext cx="659200" cy="44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2x</a:t>
            </a:r>
          </a:p>
        </p:txBody>
      </p:sp>
      <p:cxnSp>
        <p:nvCxnSpPr>
          <p:cNvPr id="94" name="Shape 94"/>
          <p:cNvCxnSpPr/>
          <p:nvPr/>
        </p:nvCxnSpPr>
        <p:spPr>
          <a:xfrm>
            <a:off x="3951133" y="4881667"/>
            <a:ext cx="0" cy="1168799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" name="Shape 95"/>
          <p:cNvSpPr txBox="1"/>
          <p:nvPr/>
        </p:nvSpPr>
        <p:spPr>
          <a:xfrm>
            <a:off x="4586601" y="5443400"/>
            <a:ext cx="58035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2016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5007240" y="3566251"/>
            <a:ext cx="659200" cy="44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24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lang="en" sz="2400" b="1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8330980" y="2732521"/>
            <a:ext cx="659200" cy="44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dirty="0" smtClean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lang="en" sz="2400" b="1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6692999" y="4010699"/>
            <a:ext cx="28211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200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Google Angular2 event (“</a:t>
            </a:r>
            <a:r>
              <a:rPr lang="en" sz="1200" dirty="0" err="1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ngConf</a:t>
            </a:r>
            <a:r>
              <a:rPr lang="en" sz="1200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”);</a:t>
            </a:r>
          </a:p>
          <a:p>
            <a:r>
              <a:rPr lang="en" sz="1200" dirty="0" err="1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NativeScript</a:t>
            </a:r>
            <a:r>
              <a:rPr lang="en" sz="1200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 Angular2 push begins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889401" y="5628133"/>
            <a:ext cx="58035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333">
                <a:solidFill>
                  <a:srgbClr val="999999"/>
                </a:solidFill>
              </a:rPr>
              <a:t>Measured* active developers</a:t>
            </a:r>
          </a:p>
          <a:p>
            <a:r>
              <a:rPr lang="en" sz="1333">
                <a:solidFill>
                  <a:srgbClr val="999999"/>
                </a:solidFill>
              </a:rPr>
              <a:t>(via NativeScript CLI)</a:t>
            </a:r>
          </a:p>
        </p:txBody>
      </p:sp>
      <p:cxnSp>
        <p:nvCxnSpPr>
          <p:cNvPr id="90" name="Shape 90"/>
          <p:cNvCxnSpPr/>
          <p:nvPr/>
        </p:nvCxnSpPr>
        <p:spPr>
          <a:xfrm rot="10800000" flipH="1">
            <a:off x="978700" y="4388099"/>
            <a:ext cx="3174000" cy="231600"/>
          </a:xfrm>
          <a:prstGeom prst="straightConnector1">
            <a:avLst/>
          </a:prstGeom>
          <a:noFill/>
          <a:ln w="38100" cap="flat" cmpd="sng">
            <a:solidFill>
              <a:srgbClr val="4285F4"/>
            </a:solidFill>
            <a:prstDash val="solid"/>
            <a:round/>
            <a:headEnd type="oval" w="lg" len="lg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19003573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19281" y="362523"/>
            <a:ext cx="36253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Active monthly CLI users </a:t>
            </a:r>
            <a:r>
              <a:rPr lang="en-US" sz="2800" b="1" dirty="0" smtClean="0">
                <a:latin typeface="Avenir Roman" charset="0"/>
                <a:ea typeface="Avenir Roman" charset="0"/>
                <a:cs typeface="Avenir Roman" charset="0"/>
              </a:rPr>
              <a:t>doubled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Aug to Dec ‘15</a:t>
            </a: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latin typeface="Avenir Roman" charset="0"/>
                <a:ea typeface="Avenir Roman" charset="0"/>
                <a:cs typeface="Avenir Roman" charset="0"/>
              </a:rPr>
              <a:t>Doubled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again Dec to Feb </a:t>
            </a:r>
            <a:r>
              <a:rPr lang="uk-UA" sz="2800" dirty="0" smtClean="0">
                <a:latin typeface="Avenir Roman" charset="0"/>
                <a:ea typeface="Avenir Roman" charset="0"/>
                <a:cs typeface="Avenir Roman" charset="0"/>
              </a:rPr>
              <a:t>’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16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Steady increase of CLI use and new users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9" y="169518"/>
            <a:ext cx="8123121" cy="44819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220278" y="3062005"/>
            <a:ext cx="2067339" cy="1937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Roadmap</a:t>
            </a:r>
            <a:endParaRPr lang="en-US" dirty="0"/>
          </a:p>
        </p:txBody>
      </p:sp>
      <p:cxnSp>
        <p:nvCxnSpPr>
          <p:cNvPr id="5" name="Shape 243"/>
          <p:cNvCxnSpPr/>
          <p:nvPr/>
        </p:nvCxnSpPr>
        <p:spPr>
          <a:xfrm>
            <a:off x="800601" y="5267233"/>
            <a:ext cx="10619999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6" name="Shape 244"/>
          <p:cNvSpPr txBox="1"/>
          <p:nvPr/>
        </p:nvSpPr>
        <p:spPr>
          <a:xfrm>
            <a:off x="547767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Jan</a:t>
            </a:r>
          </a:p>
        </p:txBody>
      </p:sp>
      <p:sp>
        <p:nvSpPr>
          <p:cNvPr id="7" name="Shape 245"/>
          <p:cNvSpPr txBox="1"/>
          <p:nvPr/>
        </p:nvSpPr>
        <p:spPr>
          <a:xfrm>
            <a:off x="1502087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Feb</a:t>
            </a:r>
          </a:p>
        </p:txBody>
      </p:sp>
      <p:sp>
        <p:nvSpPr>
          <p:cNvPr id="8" name="Shape 246"/>
          <p:cNvSpPr txBox="1"/>
          <p:nvPr/>
        </p:nvSpPr>
        <p:spPr>
          <a:xfrm>
            <a:off x="2456409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Mar</a:t>
            </a:r>
          </a:p>
        </p:txBody>
      </p:sp>
      <p:sp>
        <p:nvSpPr>
          <p:cNvPr id="9" name="Shape 247"/>
          <p:cNvSpPr txBox="1"/>
          <p:nvPr/>
        </p:nvSpPr>
        <p:spPr>
          <a:xfrm>
            <a:off x="3410730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Apr</a:t>
            </a:r>
          </a:p>
        </p:txBody>
      </p:sp>
      <p:sp>
        <p:nvSpPr>
          <p:cNvPr id="10" name="Shape 248"/>
          <p:cNvSpPr txBox="1"/>
          <p:nvPr/>
        </p:nvSpPr>
        <p:spPr>
          <a:xfrm>
            <a:off x="4365051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May</a:t>
            </a:r>
          </a:p>
        </p:txBody>
      </p:sp>
      <p:sp>
        <p:nvSpPr>
          <p:cNvPr id="11" name="Shape 249"/>
          <p:cNvSpPr txBox="1"/>
          <p:nvPr/>
        </p:nvSpPr>
        <p:spPr>
          <a:xfrm>
            <a:off x="5319373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Jun</a:t>
            </a:r>
          </a:p>
        </p:txBody>
      </p:sp>
      <p:sp>
        <p:nvSpPr>
          <p:cNvPr id="12" name="Shape 250"/>
          <p:cNvSpPr txBox="1"/>
          <p:nvPr/>
        </p:nvSpPr>
        <p:spPr>
          <a:xfrm>
            <a:off x="6273694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Jul</a:t>
            </a:r>
          </a:p>
        </p:txBody>
      </p:sp>
      <p:sp>
        <p:nvSpPr>
          <p:cNvPr id="13" name="Shape 251"/>
          <p:cNvSpPr txBox="1"/>
          <p:nvPr/>
        </p:nvSpPr>
        <p:spPr>
          <a:xfrm>
            <a:off x="7228015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Aug</a:t>
            </a:r>
          </a:p>
        </p:txBody>
      </p:sp>
      <p:sp>
        <p:nvSpPr>
          <p:cNvPr id="14" name="Shape 252"/>
          <p:cNvSpPr txBox="1"/>
          <p:nvPr/>
        </p:nvSpPr>
        <p:spPr>
          <a:xfrm>
            <a:off x="8182337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Sept</a:t>
            </a:r>
          </a:p>
        </p:txBody>
      </p:sp>
      <p:sp>
        <p:nvSpPr>
          <p:cNvPr id="15" name="Shape 253"/>
          <p:cNvSpPr txBox="1"/>
          <p:nvPr/>
        </p:nvSpPr>
        <p:spPr>
          <a:xfrm>
            <a:off x="9136657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Oct</a:t>
            </a:r>
          </a:p>
        </p:txBody>
      </p:sp>
      <p:sp>
        <p:nvSpPr>
          <p:cNvPr id="16" name="Shape 254"/>
          <p:cNvSpPr txBox="1"/>
          <p:nvPr/>
        </p:nvSpPr>
        <p:spPr>
          <a:xfrm>
            <a:off x="10090979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Nov</a:t>
            </a:r>
          </a:p>
        </p:txBody>
      </p:sp>
      <p:sp>
        <p:nvSpPr>
          <p:cNvPr id="17" name="Shape 255"/>
          <p:cNvSpPr txBox="1"/>
          <p:nvPr/>
        </p:nvSpPr>
        <p:spPr>
          <a:xfrm>
            <a:off x="11045301" y="5303749"/>
            <a:ext cx="604399" cy="67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latin typeface="Roboto"/>
                <a:ea typeface="Roboto"/>
                <a:cs typeface="Roboto"/>
                <a:sym typeface="Roboto"/>
              </a:rPr>
              <a:t>Dec</a:t>
            </a:r>
          </a:p>
        </p:txBody>
      </p:sp>
      <p:cxnSp>
        <p:nvCxnSpPr>
          <p:cNvPr id="18" name="Shape 256"/>
          <p:cNvCxnSpPr/>
          <p:nvPr/>
        </p:nvCxnSpPr>
        <p:spPr>
          <a:xfrm rot="10800000" flipH="1">
            <a:off x="849967" y="4720549"/>
            <a:ext cx="6399" cy="5275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" name="Shape 261"/>
          <p:cNvSpPr txBox="1"/>
          <p:nvPr/>
        </p:nvSpPr>
        <p:spPr>
          <a:xfrm>
            <a:off x="3008701" y="4717467"/>
            <a:ext cx="1410799" cy="42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Microsoft BUILD</a:t>
            </a:r>
          </a:p>
        </p:txBody>
      </p:sp>
      <p:sp>
        <p:nvSpPr>
          <p:cNvPr id="23" name="Shape 262"/>
          <p:cNvSpPr txBox="1"/>
          <p:nvPr/>
        </p:nvSpPr>
        <p:spPr>
          <a:xfrm>
            <a:off x="3864201" y="3081000"/>
            <a:ext cx="1598399" cy="127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b="1" dirty="0" err="1" smtClean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ngConf</a:t>
            </a:r>
            <a:endParaRPr lang="en-US" b="1" dirty="0" smtClean="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-US" sz="1333" dirty="0" smtClean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Angular 2 RC</a:t>
            </a:r>
          </a:p>
          <a:p>
            <a:pPr algn="ctr"/>
            <a:r>
              <a:rPr lang="en-US" sz="1333" dirty="0" smtClean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{N} ng beta</a:t>
            </a:r>
            <a:endParaRPr lang="en" sz="1333" dirty="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Shape 263"/>
          <p:cNvCxnSpPr/>
          <p:nvPr/>
        </p:nvCxnSpPr>
        <p:spPr>
          <a:xfrm rot="10800000" flipH="1">
            <a:off x="4662808" y="4720549"/>
            <a:ext cx="1200" cy="5831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64"/>
          <p:cNvSpPr txBox="1"/>
          <p:nvPr/>
        </p:nvSpPr>
        <p:spPr>
          <a:xfrm>
            <a:off x="5241586" y="4388515"/>
            <a:ext cx="1986429" cy="635885"/>
          </a:xfrm>
          <a:prstGeom prst="rect">
            <a:avLst/>
          </a:prstGeom>
          <a:noFill/>
          <a:ln>
            <a:solidFill>
              <a:srgbClr val="3D59FE"/>
            </a:solidFill>
            <a:prstDash val="dash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333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Angular 2 (final</a:t>
            </a:r>
            <a:r>
              <a:rPr lang="en" sz="1333" dirty="0" smtClean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333" dirty="0" smtClean="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-US" sz="1333" dirty="0" smtClean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{N} ng (final)</a:t>
            </a:r>
            <a:endParaRPr lang="en" sz="1333" dirty="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265"/>
          <p:cNvSpPr txBox="1"/>
          <p:nvPr/>
        </p:nvSpPr>
        <p:spPr>
          <a:xfrm>
            <a:off x="7677534" y="3978733"/>
            <a:ext cx="1499199" cy="42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AngularConnect</a:t>
            </a:r>
          </a:p>
          <a:p>
            <a:pPr algn="ctr"/>
            <a:r>
              <a:rPr lang="en" sz="1333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(London)</a:t>
            </a:r>
          </a:p>
        </p:txBody>
      </p:sp>
      <p:cxnSp>
        <p:nvCxnSpPr>
          <p:cNvPr id="27" name="Shape 266"/>
          <p:cNvCxnSpPr/>
          <p:nvPr/>
        </p:nvCxnSpPr>
        <p:spPr>
          <a:xfrm rot="10800000" flipH="1">
            <a:off x="8409992" y="4720549"/>
            <a:ext cx="1200" cy="5831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0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is NativeScript?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5320461" y="1641474"/>
            <a:ext cx="6026150" cy="4173537"/>
          </a:xfrm>
        </p:spPr>
        <p:txBody>
          <a:bodyPr>
            <a:norm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sz="2133" dirty="0"/>
              <a:t>Open source </a:t>
            </a:r>
            <a:r>
              <a:rPr lang="en-US" sz="2133" dirty="0" smtClean="0"/>
              <a:t>framework</a:t>
            </a:r>
            <a:endParaRPr lang="en-US" sz="2133" dirty="0"/>
          </a:p>
          <a:p>
            <a:pPr marL="380990" indent="-380990">
              <a:buFont typeface="Arial" charset="0"/>
              <a:buChar char="•"/>
            </a:pPr>
            <a:r>
              <a:rPr lang="en-US" sz="2133" dirty="0"/>
              <a:t>Create </a:t>
            </a:r>
            <a:r>
              <a:rPr lang="en-US" sz="2133" u="sng" dirty="0"/>
              <a:t>native</a:t>
            </a:r>
            <a:r>
              <a:rPr lang="en-US" sz="2133" dirty="0"/>
              <a:t> mobile apps for iOS, Android (and eventually Windows </a:t>
            </a:r>
            <a:r>
              <a:rPr lang="en-US" sz="2133" dirty="0" smtClean="0"/>
              <a:t>Universal)</a:t>
            </a:r>
            <a:endParaRPr lang="en-US" sz="2133" dirty="0"/>
          </a:p>
          <a:p>
            <a:pPr marL="380990" indent="-380990">
              <a:buFont typeface="Arial" charset="0"/>
              <a:buChar char="•"/>
            </a:pPr>
            <a:r>
              <a:rPr lang="en-US" sz="2133" dirty="0"/>
              <a:t>Use JavaScript (“web skills”)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133" dirty="0"/>
              <a:t>Write once, run everywhere</a:t>
            </a:r>
          </a:p>
          <a:p>
            <a:pPr marL="800927" lvl="2" indent="-380990">
              <a:spcBef>
                <a:spcPts val="267"/>
              </a:spcBef>
              <a:buFont typeface="Arial" charset="0"/>
              <a:buChar char="•"/>
            </a:pPr>
            <a:r>
              <a:rPr lang="en-US" sz="1333" dirty="0"/>
              <a:t>Share 100% code between iOS/Android</a:t>
            </a:r>
          </a:p>
          <a:p>
            <a:pPr marL="800927" lvl="2" indent="-380990">
              <a:spcBef>
                <a:spcPts val="267"/>
              </a:spcBef>
              <a:buFont typeface="Arial" charset="0"/>
              <a:buChar char="•"/>
            </a:pPr>
            <a:r>
              <a:rPr lang="en-US" sz="1333" dirty="0"/>
              <a:t>Share 80% code with web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133" dirty="0"/>
              <a:t>Reuse popular plugins from </a:t>
            </a:r>
            <a:r>
              <a:rPr lang="en-US" sz="2133" dirty="0" err="1"/>
              <a:t>NodeJS</a:t>
            </a:r>
            <a:r>
              <a:rPr lang="en-US" sz="2133" dirty="0"/>
              <a:t>/iOS/Android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133" dirty="0"/>
              <a:t>Integrates deeply with Angular and </a:t>
            </a:r>
            <a:r>
              <a:rPr lang="en-US" sz="2133" dirty="0" err="1"/>
              <a:t>TypeScript</a:t>
            </a:r>
            <a:endParaRPr lang="en-US" sz="2133" dirty="0"/>
          </a:p>
          <a:p>
            <a:endParaRPr lang="en-US" sz="2133" dirty="0"/>
          </a:p>
        </p:txBody>
      </p:sp>
      <p:pic>
        <p:nvPicPr>
          <p:cNvPr id="3" name="Shape 48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81" y="2153332"/>
            <a:ext cx="2873777" cy="2873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900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81013"/>
            <a:ext cx="11338560" cy="548640"/>
          </a:xfrm>
        </p:spPr>
        <p:txBody>
          <a:bodyPr/>
          <a:lstStyle/>
          <a:p>
            <a:r>
              <a:rPr lang="en-US" sz="4000" dirty="0" smtClean="0"/>
              <a:t>We have an amazing community!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1306247"/>
            <a:ext cx="4763408" cy="14700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63" y="4523014"/>
            <a:ext cx="94615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77" y="1178736"/>
            <a:ext cx="4799693" cy="12383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232" y="2566188"/>
            <a:ext cx="4450443" cy="13442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929" y="2522686"/>
            <a:ext cx="3311071" cy="10254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163" y="3179275"/>
            <a:ext cx="3270703" cy="81349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1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" y="467360"/>
            <a:ext cx="6895713" cy="577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9162" y="792480"/>
            <a:ext cx="3643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Join </a:t>
            </a:r>
            <a:r>
              <a:rPr lang="en-US" sz="28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the growing NativeScript </a:t>
            </a:r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community on Slack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08" y="2333337"/>
            <a:ext cx="2794000" cy="279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12668" y="5283199"/>
            <a:ext cx="2536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nativescript</a:t>
            </a:r>
            <a:r>
              <a:rPr lang="en-US" dirty="0"/>
              <a:t>-slack</a:t>
            </a:r>
          </a:p>
        </p:txBody>
      </p:sp>
    </p:spTree>
    <p:extLst>
      <p:ext uri="{BB962C8B-B14F-4D97-AF65-F5344CB8AC3E}">
        <p14:creationId xmlns:p14="http://schemas.microsoft.com/office/powerpoint/2010/main" val="21233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0" y="1235902"/>
            <a:ext cx="2256437" cy="4008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025" y="1235902"/>
            <a:ext cx="2237487" cy="4013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9400" y="1235902"/>
            <a:ext cx="2253559" cy="4008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861" y="76565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venir Book" charset="0"/>
                <a:ea typeface="Avenir Book" charset="0"/>
                <a:cs typeface="Avenir Book" charset="0"/>
              </a:rPr>
              <a:t>Modulus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3924" y="765651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venir Book" charset="0"/>
                <a:ea typeface="Avenir Book" charset="0"/>
                <a:cs typeface="Avenir Book" charset="0"/>
              </a:rPr>
              <a:t>Sachse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 Construction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9" b="100000" l="10000" r="90000">
                        <a14:foregroundMark x1="45625" y1="97887" x2="83750" y2="97711"/>
                        <a14:foregroundMark x1="88750" y1="84859" x2="89063" y2="30106"/>
                        <a14:foregroundMark x1="11563" y1="30282" x2="12500" y2="99824"/>
                        <a14:foregroundMark x1="12500" y1="29401" x2="88750" y2="29401"/>
                        <a14:backgroundMark x1="8438" y1="39085" x2="9688" y2="29225"/>
                        <a14:backgroundMark x1="37188" y1="25880" x2="70625" y2="253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2959" y="-365760"/>
            <a:ext cx="3160559" cy="56099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8549" y="765651"/>
            <a:ext cx="1027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Day Care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4733" y="765651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This or That!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3596" y="1898127"/>
            <a:ext cx="2306320" cy="39217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35357" y="594111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venir Book" charset="0"/>
                <a:ea typeface="Avenir Book" charset="0"/>
                <a:cs typeface="Avenir Book" charset="0"/>
              </a:rPr>
              <a:t>PocketSmith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364" y="2243364"/>
            <a:ext cx="2371272" cy="2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2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46" y="1544917"/>
            <a:ext cx="3132667" cy="3132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0467" y="3200627"/>
            <a:ext cx="1073527" cy="1073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09070" y="1544918"/>
            <a:ext cx="1216324" cy="1137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0198789" y="2708185"/>
            <a:ext cx="43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+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166" y="1912370"/>
            <a:ext cx="2397760" cy="239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3107" y="2611717"/>
            <a:ext cx="2252133" cy="9990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046" y="4443520"/>
            <a:ext cx="2167467" cy="124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 err="1">
                <a:latin typeface="Avenir Book" charset="0"/>
                <a:ea typeface="Avenir Book" charset="0"/>
                <a:cs typeface="Avenir Book" charset="0"/>
              </a:rPr>
              <a:t>Xamarin</a:t>
            </a:r>
            <a:endParaRPr lang="en-US" sz="2667" b="1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(owned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by Microsoft)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39800" y="4443521"/>
            <a:ext cx="216746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latin typeface="Avenir Book" charset="0"/>
                <a:ea typeface="Avenir Book" charset="0"/>
                <a:cs typeface="Avenir Book" charset="0"/>
              </a:rPr>
              <a:t>Fuse </a:t>
            </a:r>
            <a:r>
              <a:rPr lang="en-US" sz="2667" b="1" dirty="0" smtClean="0">
                <a:latin typeface="Avenir Book" charset="0"/>
                <a:ea typeface="Avenir Book" charset="0"/>
                <a:cs typeface="Avenir Book" charset="0"/>
              </a:rPr>
              <a:t>Tools</a:t>
            </a:r>
            <a:endParaRPr lang="en-US" sz="2667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2166" y="4443519"/>
            <a:ext cx="2377440" cy="124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latin typeface="Avenir Book" charset="0"/>
                <a:ea typeface="Avenir Book" charset="0"/>
                <a:cs typeface="Avenir Book" charset="0"/>
              </a:rPr>
              <a:t>React Native</a:t>
            </a:r>
          </a:p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(owned by Facebook)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6780" y="4414006"/>
            <a:ext cx="216746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latin typeface="Avenir Book" charset="0"/>
                <a:ea typeface="Avenir Book" charset="0"/>
                <a:cs typeface="Avenir Book" charset="0"/>
              </a:rPr>
              <a:t>Ionic</a:t>
            </a:r>
          </a:p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(+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PhoneGap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8900" y="814524"/>
            <a:ext cx="10960493" cy="1299012"/>
            <a:chOff x="558900" y="814524"/>
            <a:chExt cx="10960493" cy="1299012"/>
          </a:xfrm>
        </p:grpSpPr>
        <p:sp>
          <p:nvSpPr>
            <p:cNvPr id="16" name="Left Bracket 15"/>
            <p:cNvSpPr/>
            <p:nvPr/>
          </p:nvSpPr>
          <p:spPr>
            <a:xfrm rot="5400000">
              <a:off x="5737832" y="-654345"/>
              <a:ext cx="663787" cy="4871975"/>
            </a:xfrm>
            <a:prstGeom prst="leftBracket">
              <a:avLst>
                <a:gd name="adj" fmla="val 0"/>
              </a:avLst>
            </a:prstGeom>
            <a:ln>
              <a:solidFill>
                <a:srgbClr val="3D59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70845" y="814524"/>
              <a:ext cx="2397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D59FE"/>
                  </a:solidFill>
                </a:rPr>
                <a:t>“Native Hybrid”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8900" y="814524"/>
              <a:ext cx="2397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D59FE"/>
                  </a:solidFill>
                </a:rPr>
                <a:t>“Cross-compile”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21633" y="814524"/>
              <a:ext cx="2397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3D59FE"/>
                  </a:solidFill>
                </a:rPr>
                <a:t>“Web Hybrid”</a:t>
              </a:r>
              <a:endParaRPr lang="en-US" sz="2400" dirty="0">
                <a:solidFill>
                  <a:srgbClr val="3D59F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3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smtClean="0">
                <a:solidFill>
                  <a:schemeClr val="bg1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Cross platform)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22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write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27827" y="2376032"/>
            <a:ext cx="761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Avenir Medium" charset="0"/>
              </a:rPr>
              <a:t>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27827" y="4030384"/>
            <a:ext cx="761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Avenir Medium" charset="0"/>
              </a:rPr>
              <a:t>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8930" y="2576087"/>
            <a:ext cx="4376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Standard JS + CSS + XML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8930" y="4230439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Angular 2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1577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01" y="1565318"/>
            <a:ext cx="9714457" cy="32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88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7" y="0"/>
            <a:ext cx="621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sz="quarter" idx="14"/>
          </p:nvPr>
        </p:nvSpPr>
        <p:spPr>
          <a:xfrm>
            <a:off x="1235740" y="5054023"/>
            <a:ext cx="2510126" cy="653473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marL="0" indent="0" algn="ctr">
              <a:buNone/>
            </a:pPr>
            <a:r>
              <a:rPr lang="en" sz="3733" b="1" dirty="0"/>
              <a:t>Tobias</a:t>
            </a:r>
            <a:r>
              <a:rPr lang="en" sz="3733" dirty="0"/>
              <a:t> </a:t>
            </a:r>
            <a:r>
              <a:rPr lang="en" sz="3733" b="1" dirty="0"/>
              <a:t>Bosch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4294967295"/>
          </p:nvPr>
        </p:nvSpPr>
        <p:spPr>
          <a:xfrm>
            <a:off x="7576432" y="5054023"/>
            <a:ext cx="2509837" cy="65405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sz="3733" b="1" dirty="0"/>
              <a:t>Hristo</a:t>
            </a:r>
            <a:r>
              <a:rPr lang="en" sz="3733" dirty="0"/>
              <a:t> </a:t>
            </a:r>
            <a:r>
              <a:rPr lang="en" sz="3733" b="1" dirty="0"/>
              <a:t>Deshev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085" y="1800235"/>
            <a:ext cx="2510127" cy="251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740" y="1800236"/>
            <a:ext cx="2510126" cy="25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432" y="1800236"/>
            <a:ext cx="2510126" cy="2510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4932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53" grpId="0" build="p"/>
    </p:bld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7402</TotalTime>
  <Words>812</Words>
  <Application>Microsoft Macintosh PowerPoint</Application>
  <PresentationFormat>Widescreen</PresentationFormat>
  <Paragraphs>179</Paragraphs>
  <Slides>23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Avenir Book</vt:lpstr>
      <vt:lpstr>Avenir Heavy</vt:lpstr>
      <vt:lpstr>Avenir Light</vt:lpstr>
      <vt:lpstr>Avenir Medium</vt:lpstr>
      <vt:lpstr>Avenir Roman</vt:lpstr>
      <vt:lpstr>Calibri</vt:lpstr>
      <vt:lpstr>Consolas</vt:lpstr>
      <vt:lpstr>Lato</vt:lpstr>
      <vt:lpstr>Open Sans</vt:lpstr>
      <vt:lpstr>Roboto</vt:lpstr>
      <vt:lpstr>Arial</vt:lpstr>
      <vt:lpstr>NativeScript</vt:lpstr>
      <vt:lpstr>NativeScript + Angular 2</vt:lpstr>
      <vt:lpstr>What is NativeScript?</vt:lpstr>
      <vt:lpstr>PowerPoint Presentation</vt:lpstr>
      <vt:lpstr>PowerPoint Presentation</vt:lpstr>
      <vt:lpstr>Two ways to write NativeScript</vt:lpstr>
      <vt:lpstr>PowerPoint Presentation</vt:lpstr>
      <vt:lpstr>PowerPoint Presentation</vt:lpstr>
      <vt:lpstr>PowerPoint Presentation</vt:lpstr>
      <vt:lpstr>PowerPoint Presentation</vt:lpstr>
      <vt:lpstr>ngConf</vt:lpstr>
      <vt:lpstr>Why NativeScript + Angular 2?</vt:lpstr>
      <vt:lpstr>A standard {N} app snippet</vt:lpstr>
      <vt:lpstr>Same functionality, {N} + ng2</vt:lpstr>
      <vt:lpstr>The big picture</vt:lpstr>
      <vt:lpstr>The bigger picture ({N}+NG2)</vt:lpstr>
      <vt:lpstr>PowerPoint Presentation</vt:lpstr>
      <vt:lpstr>Adoption Goals (2016)</vt:lpstr>
      <vt:lpstr>PowerPoint Presentation</vt:lpstr>
      <vt:lpstr>Angular Roadmap</vt:lpstr>
      <vt:lpstr>We have an amazing community!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Jen Looper</cp:lastModifiedBy>
  <cp:revision>103</cp:revision>
  <dcterms:created xsi:type="dcterms:W3CDTF">2016-04-07T02:45:18Z</dcterms:created>
  <dcterms:modified xsi:type="dcterms:W3CDTF">2016-07-01T17:17:06Z</dcterms:modified>
</cp:coreProperties>
</file>